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57" r:id="rId2"/>
    <p:sldId id="286" r:id="rId3"/>
    <p:sldId id="287" r:id="rId4"/>
    <p:sldId id="284" r:id="rId5"/>
  </p:sldIdLst>
  <p:sldSz cx="18288000" cy="1028700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0933"/>
          </a:xfrm>
          <a:prstGeom prst="rect">
            <a:avLst/>
          </a:prstGeom>
        </p:spPr>
        <p:txBody>
          <a:bodyPr vert="horz" lIns="53511" tIns="26755" rIns="53511" bIns="26755" rtlCol="0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510" y="0"/>
            <a:ext cx="4301543" cy="340933"/>
          </a:xfrm>
          <a:prstGeom prst="rect">
            <a:avLst/>
          </a:prstGeom>
        </p:spPr>
        <p:txBody>
          <a:bodyPr vert="horz" lIns="53511" tIns="26755" rIns="53511" bIns="26755" rtlCol="0"/>
          <a:lstStyle>
            <a:lvl1pPr algn="r">
              <a:defRPr sz="700"/>
            </a:lvl1pPr>
          </a:lstStyle>
          <a:p>
            <a:fld id="{FED5D533-910F-4E55-90D1-4A4F30051E8E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5112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11" tIns="26755" rIns="53511" bIns="2675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4" y="3271906"/>
            <a:ext cx="7941310" cy="2676060"/>
          </a:xfrm>
          <a:prstGeom prst="rect">
            <a:avLst/>
          </a:prstGeom>
        </p:spPr>
        <p:txBody>
          <a:bodyPr vert="horz" lIns="53511" tIns="26755" rIns="53511" bIns="2675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743"/>
            <a:ext cx="4301543" cy="340932"/>
          </a:xfrm>
          <a:prstGeom prst="rect">
            <a:avLst/>
          </a:prstGeom>
        </p:spPr>
        <p:txBody>
          <a:bodyPr vert="horz" lIns="53511" tIns="26755" rIns="53511" bIns="26755" rtlCol="0" anchor="b"/>
          <a:lstStyle>
            <a:lvl1pPr algn="l">
              <a:defRPr sz="7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510" y="6456743"/>
            <a:ext cx="4301543" cy="340932"/>
          </a:xfrm>
          <a:prstGeom prst="rect">
            <a:avLst/>
          </a:prstGeom>
        </p:spPr>
        <p:txBody>
          <a:bodyPr vert="horz" lIns="53511" tIns="26755" rIns="53511" bIns="26755" rtlCol="0" anchor="b"/>
          <a:lstStyle>
            <a:lvl1pPr algn="r">
              <a:defRPr sz="700"/>
            </a:lvl1pPr>
          </a:lstStyle>
          <a:p>
            <a:fld id="{F53B93EB-C175-41F3-BDA8-CC0661C44C7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122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73DEFE-AF9E-DE76-1BFB-B191F0F31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AF50B8BD-0284-93B8-7B45-F0FFEB04C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353A817C-613D-1488-D8E4-D23A275048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F248BCF-2441-077F-543E-3FA1B0603B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6CB7B-B11B-4257-A578-BD9B6BFBC70C}" type="slidenum">
              <a:rPr lang="ru-KZ" smtClean="0"/>
              <a:t>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2808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46ADD-8582-22F8-F2C8-7A85F2806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id="{DA784420-84DF-EDAA-9F40-65D50A701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id="{A91599B5-5505-3ABD-9D4E-E77B16239D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7291906-9432-6A12-F856-434E3BAAB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6CB7B-B11B-4257-A578-BD9B6BFBC70C}" type="slidenum">
              <a:rPr lang="ru-KZ" smtClean="0"/>
              <a:t>4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579604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C65A98B-4493-BED2-8617-7981D556EB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4400" y="9566910"/>
            <a:ext cx="4206240" cy="276999"/>
          </a:xfrm>
        </p:spPr>
        <p:txBody>
          <a:bodyPr/>
          <a:lstStyle/>
          <a:p>
            <a:fld id="{0958D44D-668A-498C-9EA7-A936C4AB4010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20BBB0-4904-562B-5F2D-A0C80D4B8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217920" y="9566910"/>
            <a:ext cx="5852160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F8382A0-B53A-9B34-5196-B73745AA3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3167361" y="9566910"/>
            <a:ext cx="4206240" cy="276999"/>
          </a:xfrm>
        </p:spPr>
        <p:txBody>
          <a:bodyPr/>
          <a:lstStyle/>
          <a:p>
            <a:fld id="{E9B7F9B4-2782-42C8-9AB8-F23E3355F1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407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50994" y="335406"/>
            <a:ext cx="8758047" cy="5072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1F5F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14400" y="2366010"/>
            <a:ext cx="1645920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2E80EB26-5499-4EF4-3BBD-DC6C65294661}"/>
              </a:ext>
            </a:extLst>
          </p:cNvPr>
          <p:cNvSpPr txBox="1"/>
          <p:nvPr/>
        </p:nvSpPr>
        <p:spPr>
          <a:xfrm>
            <a:off x="4419600" y="952500"/>
            <a:ext cx="11049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МУЗАФФЕР ШЕКЕР (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Muzaffer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Şeker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), 1961г.р. (Турция)</a:t>
            </a:r>
          </a:p>
          <a:p>
            <a:br>
              <a:rPr lang="ru-RU" sz="2400" b="1" spc="-1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Ph.D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профессор, Президент Турецкой академии наук (TÜBA),</a:t>
            </a:r>
            <a:b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H-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index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(Web 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of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Science/</a:t>
            </a:r>
            <a:r>
              <a:rPr lang="ru-RU" sz="2400" b="1" kern="12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Scopus</a:t>
            </a:r>
            <a:r>
              <a:rPr lang="ru-RU" sz="24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- 9/17</a:t>
            </a:r>
          </a:p>
          <a:p>
            <a:b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2200" b="1" kern="1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Ведущий специалист по морфометрическим исследованиям (сосуды, кости, нейроанатомия, анатомия плода)</a:t>
            </a:r>
          </a:p>
        </p:txBody>
      </p:sp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25932" y="9966"/>
            <a:ext cx="2564742" cy="10286998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810000" y="4309145"/>
            <a:ext cx="12420600" cy="55989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5613" indent="-371475"/>
            <a:r>
              <a:rPr lang="ru-RU" sz="1900" dirty="0">
                <a:solidFill>
                  <a:srgbClr val="002060"/>
                </a:solidFill>
              </a:rPr>
              <a:t>Президент Турецкой академии наук (TÜBA), профессор Кафедры анатомии Медицинского факультета </a:t>
            </a:r>
          </a:p>
          <a:p>
            <a:pPr marL="455613" indent="-371475"/>
            <a:r>
              <a:rPr lang="ru-RU" sz="1900" dirty="0">
                <a:solidFill>
                  <a:srgbClr val="002060"/>
                </a:solidFill>
              </a:rPr>
              <a:t>Университета </a:t>
            </a:r>
            <a:r>
              <a:rPr lang="ru-RU" sz="1900" dirty="0" err="1">
                <a:solidFill>
                  <a:srgbClr val="002060"/>
                </a:solidFill>
              </a:rPr>
              <a:t>Неджметтин</a:t>
            </a:r>
            <a:r>
              <a:rPr lang="ru-RU" sz="1900" dirty="0">
                <a:solidFill>
                  <a:srgbClr val="002060"/>
                </a:solidFill>
              </a:rPr>
              <a:t> Эрбакана (Турция)</a:t>
            </a:r>
          </a:p>
          <a:p>
            <a:pPr marL="84138" indent="371475" algn="just"/>
            <a:endParaRPr lang="ru-RU" sz="1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84138" algn="just"/>
            <a:r>
              <a:rPr lang="ru-RU" sz="1900" dirty="0">
                <a:solidFill>
                  <a:srgbClr val="002060"/>
                </a:solidFill>
              </a:rPr>
              <a:t>Морфометрический анализ анатомических структур с использованием современных цифровых методов визуализации (МДКТ, МРТ, </a:t>
            </a:r>
            <a:r>
              <a:rPr lang="ru-RU" sz="1900" dirty="0" err="1">
                <a:solidFill>
                  <a:srgbClr val="002060"/>
                </a:solidFill>
              </a:rPr>
              <a:t>MRICloud</a:t>
            </a:r>
            <a:r>
              <a:rPr lang="ru-RU" sz="1900" dirty="0">
                <a:solidFill>
                  <a:srgbClr val="002060"/>
                </a:solidFill>
              </a:rPr>
              <a:t>) для изучения сосудистых вариаций, костных структур и мозговых формаций. Анатомия плода человека (сосуды, нервные сплетения, развитие сердца) и нейроанатомия при возрастных и нейродегенеративных заболеваниях, включая болезнь Альцгеймера</a:t>
            </a:r>
          </a:p>
          <a:p>
            <a:pPr marL="84138" indent="371475" algn="just"/>
            <a:endParaRPr lang="ru-RU" sz="1900" dirty="0">
              <a:solidFill>
                <a:srgbClr val="002060"/>
              </a:solidFill>
            </a:endParaRPr>
          </a:p>
          <a:p>
            <a:pPr marL="84138" algn="just"/>
            <a:r>
              <a:rPr lang="ru-RU" sz="1900" dirty="0">
                <a:solidFill>
                  <a:srgbClr val="002060"/>
                </a:solidFill>
              </a:rPr>
              <a:t>Автор более 150 научных статей и около 40 книг, включая анатомические атласы, широко используемые в медицинских университетах: «</a:t>
            </a:r>
            <a:r>
              <a:rPr lang="ru-RU" sz="1900" dirty="0" err="1">
                <a:solidFill>
                  <a:srgbClr val="002060"/>
                </a:solidFill>
              </a:rPr>
              <a:t>İnsan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Anatomi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Atlası</a:t>
            </a:r>
            <a:r>
              <a:rPr lang="ru-RU" sz="1900" dirty="0">
                <a:solidFill>
                  <a:srgbClr val="002060"/>
                </a:solidFill>
              </a:rPr>
              <a:t>» и «</a:t>
            </a:r>
            <a:r>
              <a:rPr lang="ru-RU" sz="1900" dirty="0" err="1">
                <a:solidFill>
                  <a:srgbClr val="002060"/>
                </a:solidFill>
              </a:rPr>
              <a:t>Diş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Hekimliği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Anatomi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Atlası</a:t>
            </a:r>
            <a:r>
              <a:rPr lang="ru-RU" sz="1900" dirty="0">
                <a:solidFill>
                  <a:srgbClr val="002060"/>
                </a:solidFill>
              </a:rPr>
              <a:t>». Его работы по топографической и морфометрической анатомии применяются в качестве базовых учебных материалов в медицинских вузах. Основатель Университета имени </a:t>
            </a:r>
            <a:r>
              <a:rPr lang="ru-RU" sz="1900" dirty="0" err="1">
                <a:solidFill>
                  <a:srgbClr val="002060"/>
                </a:solidFill>
              </a:rPr>
              <a:t>Неджметтина</a:t>
            </a:r>
            <a:r>
              <a:rPr lang="ru-RU" sz="1900" dirty="0">
                <a:solidFill>
                  <a:srgbClr val="002060"/>
                </a:solidFill>
              </a:rPr>
              <a:t> Эрбакана. </a:t>
            </a:r>
          </a:p>
          <a:p>
            <a:pPr marL="84138" algn="just"/>
            <a:endParaRPr lang="ru-RU" sz="1900" dirty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</a:rPr>
              <a:t>Действительный член </a:t>
            </a:r>
            <a:r>
              <a:rPr lang="ru-RU" sz="1900" dirty="0" err="1">
                <a:solidFill>
                  <a:srgbClr val="002060"/>
                </a:solidFill>
              </a:rPr>
              <a:t>Aslı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  <a:r>
              <a:rPr lang="ru-RU" sz="1900" dirty="0" err="1">
                <a:solidFill>
                  <a:srgbClr val="002060"/>
                </a:solidFill>
              </a:rPr>
              <a:t>Üye</a:t>
            </a:r>
            <a:r>
              <a:rPr lang="ru-RU" sz="1900" dirty="0">
                <a:solidFill>
                  <a:srgbClr val="00206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</a:rPr>
              <a:t>Член Совета TÜBA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1900" dirty="0">
                <a:solidFill>
                  <a:srgbClr val="002060"/>
                </a:solidFill>
              </a:rPr>
              <a:t>Член Научного совета TÜBİTAK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Член Совета по медицинскому образованию ÜAK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002060"/>
                </a:solidFill>
              </a:rPr>
              <a:t>Член Высшего совета по медицинскому туризму Министерства здравоохранения Турции</a:t>
            </a:r>
            <a:endParaRPr lang="ru-RU" sz="2000" dirty="0"/>
          </a:p>
          <a:p>
            <a:endParaRPr lang="ru-RU" sz="19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Admin\AppData\Local\Temp\{0D6D2E37-8777-4E25-8760-4A70B8A29CBE}.t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" t="1818" r="6680"/>
          <a:stretch>
            <a:fillRect/>
          </a:stretch>
        </p:blipFill>
        <p:spPr bwMode="auto">
          <a:xfrm>
            <a:off x="1054541" y="962371"/>
            <a:ext cx="2564742" cy="288572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ject 5">
            <a:extLst>
              <a:ext uri="{FF2B5EF4-FFF2-40B4-BE49-F238E27FC236}">
                <a16:creationId xmlns:a16="http://schemas.microsoft.com/office/drawing/2014/main" id="{F0F88241-C50B-030B-BF33-C18AF359AFAC}"/>
              </a:ext>
            </a:extLst>
          </p:cNvPr>
          <p:cNvSpPr/>
          <p:nvPr/>
        </p:nvSpPr>
        <p:spPr>
          <a:xfrm>
            <a:off x="3886200" y="97917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C19093-5535-30F1-23B9-ADC93FB1E071}"/>
              </a:ext>
            </a:extLst>
          </p:cNvPr>
          <p:cNvSpPr txBox="1"/>
          <p:nvPr/>
        </p:nvSpPr>
        <p:spPr>
          <a:xfrm>
            <a:off x="992653" y="5197614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Области  исследований: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4DFC49-EB56-8FA0-3EF6-07F7656AC393}"/>
              </a:ext>
            </a:extLst>
          </p:cNvPr>
          <p:cNvSpPr txBox="1"/>
          <p:nvPr/>
        </p:nvSpPr>
        <p:spPr>
          <a:xfrm>
            <a:off x="990600" y="4373891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Должность: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6BC407-EA05-97BA-726E-C52A1F39DA63}"/>
              </a:ext>
            </a:extLst>
          </p:cNvPr>
          <p:cNvSpPr txBox="1"/>
          <p:nvPr/>
        </p:nvSpPr>
        <p:spPr>
          <a:xfrm>
            <a:off x="982850" y="6605368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Научные достижения: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0121B29-4137-99B2-A859-F8EF1FE39F8A}"/>
              </a:ext>
            </a:extLst>
          </p:cNvPr>
          <p:cNvSpPr txBox="1"/>
          <p:nvPr/>
        </p:nvSpPr>
        <p:spPr>
          <a:xfrm>
            <a:off x="982850" y="8039100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Награды и признание:</a:t>
            </a:r>
          </a:p>
        </p:txBody>
      </p:sp>
      <p:sp>
        <p:nvSpPr>
          <p:cNvPr id="24" name="object 5">
            <a:extLst>
              <a:ext uri="{FF2B5EF4-FFF2-40B4-BE49-F238E27FC236}">
                <a16:creationId xmlns:a16="http://schemas.microsoft.com/office/drawing/2014/main" id="{8BCA3F04-3D55-B869-B8FF-E6D2A37403FC}"/>
              </a:ext>
            </a:extLst>
          </p:cNvPr>
          <p:cNvSpPr/>
          <p:nvPr/>
        </p:nvSpPr>
        <p:spPr>
          <a:xfrm>
            <a:off x="6934200" y="3880776"/>
            <a:ext cx="4267200" cy="119723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2857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C36BA-F4D2-1A0F-9592-9B3A7EF336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AB41766F-FD6E-A4E7-382A-5C783A75973E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723258" y="-3"/>
            <a:ext cx="2564742" cy="10286998"/>
          </a:xfrm>
          <a:prstGeom prst="rect">
            <a:avLst/>
          </a:prstGeom>
        </p:spPr>
      </p:pic>
      <p:sp>
        <p:nvSpPr>
          <p:cNvPr id="5" name="object 5">
            <a:extLst>
              <a:ext uri="{FF2B5EF4-FFF2-40B4-BE49-F238E27FC236}">
                <a16:creationId xmlns:a16="http://schemas.microsoft.com/office/drawing/2014/main" id="{8F24BD18-F315-46D0-3651-4CF1819BC27F}"/>
              </a:ext>
            </a:extLst>
          </p:cNvPr>
          <p:cNvSpPr/>
          <p:nvPr/>
        </p:nvSpPr>
        <p:spPr>
          <a:xfrm>
            <a:off x="3802105" y="9362615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53DA994-19F1-F034-5094-D1F8617D6E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0" r="3163" b="19362"/>
          <a:stretch>
            <a:fillRect/>
          </a:stretch>
        </p:blipFill>
        <p:spPr>
          <a:xfrm>
            <a:off x="1026651" y="952500"/>
            <a:ext cx="2628683" cy="2928277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C19A1FF-6766-04DA-7C43-EB6CEE342A8F}"/>
              </a:ext>
            </a:extLst>
          </p:cNvPr>
          <p:cNvSpPr txBox="1"/>
          <p:nvPr/>
        </p:nvSpPr>
        <p:spPr>
          <a:xfrm>
            <a:off x="4419600" y="957977"/>
            <a:ext cx="10896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НАЖАТ МОХТАР (</a:t>
            </a: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Najat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Mokhtar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1960 г.р. (Марокко)</a:t>
            </a:r>
          </a:p>
          <a:p>
            <a:b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Ph.D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H-</a:t>
            </a: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(Web </a:t>
            </a: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Science/</a:t>
            </a:r>
            <a:r>
              <a:rPr lang="ru-RU" sz="2400" b="1" kern="1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Scopus</a:t>
            </a:r>
            <a: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- 11/15</a:t>
            </a:r>
          </a:p>
          <a:p>
            <a:br>
              <a:rPr lang="ru-RU" sz="24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b="1" kern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ученый в области эндокринологии, метаболических нарушений, клинической нутрициологии и применения ядерных и изотопных технологий в медицине</a:t>
            </a:r>
            <a:endParaRPr lang="ru-RU" sz="22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2D7D24-6797-5716-B739-ED1124324069}"/>
              </a:ext>
            </a:extLst>
          </p:cNvPr>
          <p:cNvSpPr txBox="1"/>
          <p:nvPr/>
        </p:nvSpPr>
        <p:spPr>
          <a:xfrm>
            <a:off x="3802105" y="4533900"/>
            <a:ext cx="12123695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Заместитель Генерального директора - руководитель Департамента ядерных наук и внедрения   Международного агентства по атомной энергии (МАГАТЭ)</a:t>
            </a:r>
          </a:p>
          <a:p>
            <a:pPr indent="536575" algn="just"/>
            <a:endParaRPr lang="ru-RU" sz="1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Прикладная биохимия питания и </a:t>
            </a:r>
            <a:r>
              <a:rPr lang="ru-RU" sz="1900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нутриционная</a:t>
            </a:r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эпидемиология с использованием методов стабильных изотопов (изотопного разбавления) для количественной оценки биодоступности микроэлементов, состава тела и энергетического обмена. Научный фокус - оценка качества белка и </a:t>
            </a:r>
            <a:r>
              <a:rPr lang="ru-RU" sz="1900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микронутриентного</a:t>
            </a:r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статуса популяций как инструмент доказательной политики в сфере питания</a:t>
            </a:r>
          </a:p>
          <a:p>
            <a:pPr indent="536575" algn="just"/>
            <a:endParaRPr lang="ru-RU" sz="1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just"/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Внедрила методы стабильных изотопов в нутрициологию и общественное здоровье, превратив их в инструмент объективной количественной оценки биодоступности микроэлементов и </a:t>
            </a:r>
            <a:r>
              <a:rPr lang="ru-RU" sz="1900" kern="1200" dirty="0" err="1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нутриционного</a:t>
            </a:r>
            <a:r>
              <a:rPr lang="ru-RU" sz="1900" kern="1200" dirty="0">
                <a:solidFill>
                  <a:srgbClr val="00206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статуса населения, и интегрировала эти подходы в международные программы МАГАТЭ по борьбе с недоеданием и обеспечению продовольственной безопасности</a:t>
            </a:r>
          </a:p>
          <a:p>
            <a:pPr indent="536575" algn="just"/>
            <a:endParaRPr lang="ru-RU" sz="1900" kern="1200" dirty="0">
              <a:solidFill>
                <a:srgbClr val="00206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indent="266700" algn="just">
              <a:buFont typeface="Arial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Стипендиат программы «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Fulbright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indent="266700" algn="just">
              <a:buFont typeface="Arial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Лауреат премии «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Arab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Woman Awards» в номинации «Достижения в науке»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E6DE03-B597-529C-9907-2203D2338653}"/>
              </a:ext>
            </a:extLst>
          </p:cNvPr>
          <p:cNvSpPr txBox="1"/>
          <p:nvPr/>
        </p:nvSpPr>
        <p:spPr>
          <a:xfrm>
            <a:off x="992653" y="5482893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Области  исследований: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B9A809-5763-FB43-A6B7-4FFC72A30CDC}"/>
              </a:ext>
            </a:extLst>
          </p:cNvPr>
          <p:cNvSpPr txBox="1"/>
          <p:nvPr/>
        </p:nvSpPr>
        <p:spPr>
          <a:xfrm>
            <a:off x="988712" y="4569096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Должность: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113062F-67D0-87B9-2774-6994E688E60A}"/>
              </a:ext>
            </a:extLst>
          </p:cNvPr>
          <p:cNvSpPr txBox="1"/>
          <p:nvPr/>
        </p:nvSpPr>
        <p:spPr>
          <a:xfrm>
            <a:off x="982850" y="6854683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Научные достижения: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381A586-463E-BC30-C5DE-B0DA1C9E688A}"/>
              </a:ext>
            </a:extLst>
          </p:cNvPr>
          <p:cNvSpPr txBox="1"/>
          <p:nvPr/>
        </p:nvSpPr>
        <p:spPr>
          <a:xfrm>
            <a:off x="982850" y="8281768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Награды и признание: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54B1DAB8-3A16-E4B0-980E-C89F3F313A11}"/>
              </a:ext>
            </a:extLst>
          </p:cNvPr>
          <p:cNvSpPr/>
          <p:nvPr/>
        </p:nvSpPr>
        <p:spPr>
          <a:xfrm>
            <a:off x="6934200" y="3880776"/>
            <a:ext cx="4267200" cy="119723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2857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22918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5B936-D34F-163D-45B3-CA46F95A5F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09EC1E5-C361-2C83-562F-7DD2D86DDB23}"/>
              </a:ext>
            </a:extLst>
          </p:cNvPr>
          <p:cNvSpPr/>
          <p:nvPr/>
        </p:nvSpPr>
        <p:spPr>
          <a:xfrm>
            <a:off x="3886200" y="4525000"/>
            <a:ext cx="12192000" cy="50629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Внештатный советник Президента Республики Казахстан, член Совета по развитию искусственного интеллекта при Президенте Республики Казахстан, основатель и генеральный директор компании 01.AI (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Beijing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Lingyiwanwu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сфере развития ИИ), Председатель Совета директоров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Sinovation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Ventures</a:t>
            </a:r>
          </a:p>
          <a:p>
            <a:pPr algn="just"/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Распознавание речи, обработка естественного языка, машинное обучение и языковые модели</a:t>
            </a:r>
          </a:p>
          <a:p>
            <a:pPr indent="449263" algn="just"/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449263" algn="just"/>
            <a:endParaRPr lang="ru-RU" sz="1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автором первой в мире системы распознавания слитной речи с большим словарем, не зависящей от диктора,  основополагающей разработки, определившей развитие современных речевых технологий. Заложил теоретические и методологические основы применения скрытых марковских моделей в распознавании речи. Автор 10 патентов США и более 100 научных публикаций. Основатель Microsoft Research Asia - научно-исследовательской лаборатории, подготовившей значительную часть ведущих специалистов и руководителей в области искусственного интеллекта в Китае.</a:t>
            </a:r>
          </a:p>
          <a:p>
            <a:pPr indent="266714" algn="just"/>
            <a:endParaRPr lang="ru-RU" sz="1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Глобального совета по искусственному интеллекту ВЭФ 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 House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Asian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Business 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Leadership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Award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(</a:t>
            </a:r>
            <a:r>
              <a:rPr lang="ru-RU" sz="1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Fellow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IEEE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234BC771-AB5F-A8C8-4E87-E1B95F6938E2}"/>
              </a:ext>
            </a:extLst>
          </p:cNvPr>
          <p:cNvSpPr/>
          <p:nvPr/>
        </p:nvSpPr>
        <p:spPr>
          <a:xfrm>
            <a:off x="4416465" y="991603"/>
            <a:ext cx="11204535" cy="224689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KAI-FU LEE </a:t>
            </a:r>
            <a:r>
              <a:rPr lang="en-US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ja-JP" altLang="en-US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李開復</a:t>
            </a:r>
            <a:r>
              <a:rPr lang="en-US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altLang="ja-JP" sz="2400" b="1" kern="1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1961 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г.р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(Китай)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Ph.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H-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index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(Web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Science/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Scopus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- 4/10</a:t>
            </a:r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специалист по искусственному интеллекту, </a:t>
            </a: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распознаванию речи и компьютерной лингвистике</a:t>
            </a:r>
          </a:p>
        </p:txBody>
      </p:sp>
      <p:pic>
        <p:nvPicPr>
          <p:cNvPr id="9" name="Рисунок 8" descr="Изображение выглядит как снимок экрана, Красочность, линия, Цвет электрик&#10;&#10;Автоматически созданное описание">
            <a:extLst>
              <a:ext uri="{FF2B5EF4-FFF2-40B4-BE49-F238E27FC236}">
                <a16:creationId xmlns:a16="http://schemas.microsoft.com/office/drawing/2014/main" id="{1D083351-B8F8-8138-90AE-9EF4BEE749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t="13922" b="10375"/>
          <a:stretch/>
        </p:blipFill>
        <p:spPr>
          <a:xfrm flipH="1">
            <a:off x="15558869" y="0"/>
            <a:ext cx="2725058" cy="10287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5509D4-0CDA-9439-FCFC-EA4DDAF303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663" t="11385" r="8970"/>
          <a:stretch>
            <a:fillRect/>
          </a:stretch>
        </p:blipFill>
        <p:spPr>
          <a:xfrm>
            <a:off x="1008742" y="952500"/>
            <a:ext cx="2725058" cy="2928276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783612BD-A79A-207A-D0B4-7E53A90E4862}"/>
              </a:ext>
            </a:extLst>
          </p:cNvPr>
          <p:cNvSpPr/>
          <p:nvPr/>
        </p:nvSpPr>
        <p:spPr>
          <a:xfrm>
            <a:off x="3886200" y="97917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C630B1-73B0-D683-ED6D-709206FF0AFF}"/>
              </a:ext>
            </a:extLst>
          </p:cNvPr>
          <p:cNvSpPr txBox="1"/>
          <p:nvPr/>
        </p:nvSpPr>
        <p:spPr>
          <a:xfrm>
            <a:off x="981678" y="5560465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Области  исследований: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1B2CD5-603D-7DCD-0987-97508CFFB467}"/>
              </a:ext>
            </a:extLst>
          </p:cNvPr>
          <p:cNvSpPr txBox="1"/>
          <p:nvPr/>
        </p:nvSpPr>
        <p:spPr>
          <a:xfrm>
            <a:off x="988712" y="4569096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Должность: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0842E6-49A3-0920-A580-7CE9D79CD58C}"/>
              </a:ext>
            </a:extLst>
          </p:cNvPr>
          <p:cNvSpPr txBox="1"/>
          <p:nvPr/>
        </p:nvSpPr>
        <p:spPr>
          <a:xfrm>
            <a:off x="982850" y="6583282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Научные достижения: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D94C39-F2C1-0D90-29C7-F0725A34863A}"/>
              </a:ext>
            </a:extLst>
          </p:cNvPr>
          <p:cNvSpPr txBox="1"/>
          <p:nvPr/>
        </p:nvSpPr>
        <p:spPr>
          <a:xfrm>
            <a:off x="982850" y="8596761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Награды и признание:</a:t>
            </a: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EA05DA34-7FAA-748A-CF4D-F3BBC81F8B54}"/>
              </a:ext>
            </a:extLst>
          </p:cNvPr>
          <p:cNvSpPr/>
          <p:nvPr/>
        </p:nvSpPr>
        <p:spPr>
          <a:xfrm>
            <a:off x="6858000" y="3700258"/>
            <a:ext cx="4267200" cy="119723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2857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2991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F808F-7AEB-C863-2742-160E4E52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снимок экрана, Красочность, линия, Цвет электрик&#10;&#10;Автоматически созданное описание">
            <a:extLst>
              <a:ext uri="{FF2B5EF4-FFF2-40B4-BE49-F238E27FC236}">
                <a16:creationId xmlns:a16="http://schemas.microsoft.com/office/drawing/2014/main" id="{BB58A6EC-A40B-3CB5-9AE3-9308DED7AF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36" t="13922" b="10375"/>
          <a:stretch/>
        </p:blipFill>
        <p:spPr>
          <a:xfrm flipH="1">
            <a:off x="15558869" y="0"/>
            <a:ext cx="2725058" cy="10287000"/>
          </a:xfrm>
          <a:prstGeom prst="rect">
            <a:avLst/>
          </a:prstGeom>
        </p:spPr>
      </p:pic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D9FAD4A0-8948-7790-D05C-A1C188F86E8F}"/>
              </a:ext>
            </a:extLst>
          </p:cNvPr>
          <p:cNvSpPr/>
          <p:nvPr/>
        </p:nvSpPr>
        <p:spPr>
          <a:xfrm>
            <a:off x="4422710" y="1004887"/>
            <a:ext cx="11960290" cy="25545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ГРИФФИТС САЙМОН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(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Griffiths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Simon</a:t>
            </a:r>
            <a:r>
              <a:rPr lang="kk-KZ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(1971 г.р.) (Великобритания) </a:t>
            </a:r>
          </a:p>
          <a:p>
            <a:pPr algn="just"/>
            <a:endParaRPr lang="ru-RU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Ph.D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., H-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index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(Web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of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Science/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Scopus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) - 4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0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/51</a:t>
            </a:r>
          </a:p>
          <a:p>
            <a:pPr algn="just"/>
            <a:endParaRPr lang="ru-RU" sz="2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ученый в области генетики и селекции пшеницы,</a:t>
            </a: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лидером и координатором генетических, геномных</a:t>
            </a:r>
          </a:p>
          <a:p>
            <a:pPr algn="just" defTabSz="914445">
              <a:defRPr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селекционных исследований Великобритании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2E2CC84C-733E-CD65-487A-D87362FDD61A}"/>
              </a:ext>
            </a:extLst>
          </p:cNvPr>
          <p:cNvSpPr/>
          <p:nvPr/>
        </p:nvSpPr>
        <p:spPr>
          <a:xfrm>
            <a:off x="3742840" y="4537412"/>
            <a:ext cx="12484650" cy="50629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руково</a:t>
            </a:r>
            <a:r>
              <a:rPr lang="ru-RU" sz="1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дите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ль группы по генетике и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преселекции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пшеницы — John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Innes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Centre (JIC) 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(г. Норвич, Великобритания)</a:t>
            </a:r>
          </a:p>
          <a:p>
            <a:pPr algn="just"/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создание геномных ресурсов и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предселекционная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проработка исходного материала для улучшения современной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гермоплазмы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исторического генетического разнообразия местных сортов (стародавних форм и ландрас), адаптация растений к изменению климата, идентификация адаптивных аллелей, повышение эффективности азотного питания зерновых культур, маркер-ориентированная селекция (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marker-assisted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/>
            <a:endParaRPr lang="ru-RU" sz="1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algn="just"/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провел пионерские исследования генетического разнообразия местных сортов, разработал геномные ресурсы и обеспечил интеграцию молекулярных подходов в селекционный процесс. Автор и соавтор более 120 научных работ в зарубежных рецензируемых изданиях</a:t>
            </a:r>
          </a:p>
          <a:p>
            <a:pPr indent="266714" algn="just"/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Премия по науке и технологиям Королевского Общества сельского хозяйства, Великобритания (2024 г.)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Представитель Великобритании в Научно-консультативном комитете International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Wheat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Yield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Partnership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Член Научно-консультативного совета </a:t>
            </a:r>
            <a:r>
              <a:rPr lang="ru-RU" sz="19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Triticeae</a:t>
            </a: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 CAP</a:t>
            </a:r>
          </a:p>
          <a:p>
            <a:pPr marL="342917" indent="-342917" algn="just">
              <a:buFont typeface="Arial" panose="020B0604020202020204" pitchFamily="34" charset="0"/>
              <a:buChar char="•"/>
            </a:pPr>
            <a:r>
              <a:rPr lang="ru-RU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Представитель Великобритании в </a:t>
            </a:r>
            <a:r>
              <a:rPr lang="en-US" sz="19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Inter" panose="02000503000000020004" pitchFamily="50" charset="0"/>
                <a:cs typeface="Arial" panose="020B0604020202020204" pitchFamily="34" charset="0"/>
              </a:rPr>
              <a:t>EUCARPIA</a:t>
            </a:r>
            <a:endParaRPr lang="ru-RU" sz="19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Inter" panose="02000503000000020004" pitchFamily="50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516A8F-9602-F848-DB4C-447A7D9433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31" t="10822" r="26262" b="36432"/>
          <a:stretch>
            <a:fillRect/>
          </a:stretch>
        </p:blipFill>
        <p:spPr>
          <a:xfrm>
            <a:off x="1038664" y="980636"/>
            <a:ext cx="2604639" cy="2904102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4" name="object 5">
            <a:extLst>
              <a:ext uri="{FF2B5EF4-FFF2-40B4-BE49-F238E27FC236}">
                <a16:creationId xmlns:a16="http://schemas.microsoft.com/office/drawing/2014/main" id="{439D6684-6CDA-3321-2F61-AC3ACAD16205}"/>
              </a:ext>
            </a:extLst>
          </p:cNvPr>
          <p:cNvSpPr/>
          <p:nvPr/>
        </p:nvSpPr>
        <p:spPr>
          <a:xfrm>
            <a:off x="3886200" y="9791700"/>
            <a:ext cx="10896600" cy="0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57150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847379-FC27-6AA8-1EDF-3B8014F7CB27}"/>
              </a:ext>
            </a:extLst>
          </p:cNvPr>
          <p:cNvSpPr txBox="1"/>
          <p:nvPr/>
        </p:nvSpPr>
        <p:spPr>
          <a:xfrm>
            <a:off x="992653" y="5482893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Области  исследований: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352D9F-441C-3CD9-D9C5-5A61D5771F85}"/>
              </a:ext>
            </a:extLst>
          </p:cNvPr>
          <p:cNvSpPr txBox="1"/>
          <p:nvPr/>
        </p:nvSpPr>
        <p:spPr>
          <a:xfrm>
            <a:off x="988712" y="4569096"/>
            <a:ext cx="26286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Должность: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766391D-60E6-8F55-8A36-8259D0400120}"/>
              </a:ext>
            </a:extLst>
          </p:cNvPr>
          <p:cNvSpPr txBox="1"/>
          <p:nvPr/>
        </p:nvSpPr>
        <p:spPr>
          <a:xfrm>
            <a:off x="982850" y="7150678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Научные достижения: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7B0A092-E218-C956-268E-6DBC26BB1F5A}"/>
              </a:ext>
            </a:extLst>
          </p:cNvPr>
          <p:cNvSpPr txBox="1"/>
          <p:nvPr/>
        </p:nvSpPr>
        <p:spPr>
          <a:xfrm>
            <a:off x="982850" y="8295836"/>
            <a:ext cx="26286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itchFamily="34" charset="0"/>
              </a:rPr>
              <a:t>Награды и признание:</a:t>
            </a:r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0101A707-F663-2F34-83EA-71B8B393605B}"/>
              </a:ext>
            </a:extLst>
          </p:cNvPr>
          <p:cNvSpPr/>
          <p:nvPr/>
        </p:nvSpPr>
        <p:spPr>
          <a:xfrm>
            <a:off x="6934200" y="3880776"/>
            <a:ext cx="4267200" cy="119723"/>
          </a:xfrm>
          <a:custGeom>
            <a:avLst/>
            <a:gdLst/>
            <a:ahLst/>
            <a:cxnLst/>
            <a:rect l="l" t="t" r="r" b="b"/>
            <a:pathLst>
              <a:path w="10896600">
                <a:moveTo>
                  <a:pt x="0" y="0"/>
                </a:moveTo>
                <a:lnTo>
                  <a:pt x="10896600" y="0"/>
                </a:lnTo>
              </a:path>
            </a:pathLst>
          </a:custGeom>
          <a:ln w="28575">
            <a:solidFill>
              <a:srgbClr val="24406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581556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6019</TotalTime>
  <Words>787</Words>
  <Application>Microsoft Office PowerPoint</Application>
  <PresentationFormat>Произвольный</PresentationFormat>
  <Paragraphs>77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And Navy Modern Essential Management Principles Presentation</dc:title>
  <dc:creator>Shakerbayeva</dc:creator>
  <cp:lastModifiedBy>KUANTAR</cp:lastModifiedBy>
  <cp:revision>83</cp:revision>
  <cp:lastPrinted>2026-06-17T05:22:31Z</cp:lastPrinted>
  <dcterms:created xsi:type="dcterms:W3CDTF">2026-06-02T12:32:44Z</dcterms:created>
  <dcterms:modified xsi:type="dcterms:W3CDTF">2026-08-27T10:59:04Z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2026-02-20T00:00:00Z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2026-06-02T00:00:00Z</vt:filetime>
  </property>
  <property fmtid="{D5CDD505-2E9C-101B-9397-08002B2CF9AE}" pid="5" name="Producer">
    <vt:lpwstr>Microsoft® PowerPoint® для Microsoft 365</vt:lpwstr>
  </property>
</Properties>
</file>