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2"/>
    <p:sldId id="286" r:id="rId3"/>
    <p:sldId id="287" r:id="rId4"/>
    <p:sldId id="284" r:id="rId5"/>
  </p:sldIdLst>
  <p:sldSz cx="18288000" cy="1028700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0933"/>
          </a:xfrm>
          <a:prstGeom prst="rect">
            <a:avLst/>
          </a:prstGeom>
        </p:spPr>
        <p:txBody>
          <a:bodyPr vert="horz" lIns="53511" tIns="26755" rIns="53511" bIns="26755" rtlCol="0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510" y="0"/>
            <a:ext cx="4301543" cy="340933"/>
          </a:xfrm>
          <a:prstGeom prst="rect">
            <a:avLst/>
          </a:prstGeom>
        </p:spPr>
        <p:txBody>
          <a:bodyPr vert="horz" lIns="53511" tIns="26755" rIns="53511" bIns="26755" rtlCol="0"/>
          <a:lstStyle>
            <a:lvl1pPr algn="r">
              <a:defRPr sz="700"/>
            </a:lvl1pPr>
          </a:lstStyle>
          <a:p>
            <a:fld id="{FED5D533-910F-4E55-90D1-4A4F30051E8E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511" tIns="26755" rIns="53511" bIns="2675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906"/>
            <a:ext cx="7941310" cy="2676060"/>
          </a:xfrm>
          <a:prstGeom prst="rect">
            <a:avLst/>
          </a:prstGeom>
        </p:spPr>
        <p:txBody>
          <a:bodyPr vert="horz" lIns="53511" tIns="26755" rIns="53511" bIns="2675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743"/>
            <a:ext cx="4301543" cy="340932"/>
          </a:xfrm>
          <a:prstGeom prst="rect">
            <a:avLst/>
          </a:prstGeom>
        </p:spPr>
        <p:txBody>
          <a:bodyPr vert="horz" lIns="53511" tIns="26755" rIns="53511" bIns="26755" rtlCol="0" anchor="b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510" y="6456743"/>
            <a:ext cx="4301543" cy="340932"/>
          </a:xfrm>
          <a:prstGeom prst="rect">
            <a:avLst/>
          </a:prstGeom>
        </p:spPr>
        <p:txBody>
          <a:bodyPr vert="horz" lIns="53511" tIns="26755" rIns="53511" bIns="26755" rtlCol="0" anchor="b"/>
          <a:lstStyle>
            <a:lvl1pPr algn="r">
              <a:defRPr sz="700"/>
            </a:lvl1pPr>
          </a:lstStyle>
          <a:p>
            <a:fld id="{F53B93EB-C175-41F3-BDA8-CC0661C44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122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3B93EB-C175-41F3-BDA8-CC0661C44C7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60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3DEFE-AF9E-DE76-1BFB-B191F0F31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F50B8BD-0284-93B8-7B45-F0FFEB04C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53A817C-613D-1488-D8E4-D23A27504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248BCF-2441-077F-543E-3FA1B0603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6CB7B-B11B-4257-A578-BD9B6BFBC70C}" type="slidenum">
              <a:rPr lang="ru-KZ" smtClean="0"/>
              <a:t>3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28080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46ADD-8582-22F8-F2C8-7A85F2806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A784420-84DF-EDAA-9F40-65D50A701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91599B5-5505-3ABD-9D4E-E77B16239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291906-9432-6A12-F856-434E3BAAB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6CB7B-B11B-4257-A578-BD9B6BFBC70C}" type="slidenum">
              <a:rPr lang="ru-KZ" smtClean="0"/>
              <a:t>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960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65A98B-4493-BED2-8617-7981D556EB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</p:spPr>
        <p:txBody>
          <a:bodyPr/>
          <a:lstStyle/>
          <a:p>
            <a:fld id="{0958D44D-668A-498C-9EA7-A936C4AB401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20BBB0-4904-562B-5F2D-A0C80D4B8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7920" y="9566910"/>
            <a:ext cx="585216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8382A0-B53A-9B34-5196-B73745AA3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E9B7F9B4-2782-42C8-9AB8-F23E3355F1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40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50994" y="335406"/>
            <a:ext cx="8758047" cy="507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80EB26-5499-4EF4-3BBD-DC6C65294661}"/>
              </a:ext>
            </a:extLst>
          </p:cNvPr>
          <p:cNvSpPr txBox="1"/>
          <p:nvPr/>
        </p:nvSpPr>
        <p:spPr>
          <a:xfrm>
            <a:off x="4419600" y="952500"/>
            <a:ext cx="11049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МУЗАФФЕР ШЕКЕР (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Muzaffer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Şeker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1961 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ж.т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(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Түркия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)</a:t>
            </a:r>
            <a:endParaRPr lang="ru-RU" sz="24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br>
              <a:rPr lang="ru-RU" sz="2400" b="1" spc="-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Түркия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академиясының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(TÜBA) 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президенті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</a:p>
          <a:p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Ph.D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профессор, H-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index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(WОS/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Scopus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- 9/17</a:t>
            </a:r>
          </a:p>
          <a:p>
            <a:b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Қан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тамырлары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сүйек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тіндері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нейроанатомия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және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ұрық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анатомиясының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морфометриялық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зерттеулері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саласындағы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жетекші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2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ғалым</a:t>
            </a: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25932" y="9966"/>
            <a:ext cx="2564742" cy="10286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70010" y="3655119"/>
            <a:ext cx="12941590" cy="6506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5930">
              <a:lnSpc>
                <a:spcPct val="100000"/>
              </a:lnSpc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5613" indent="-371475" algn="just"/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Түркия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академиясының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(TÜBA)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президенті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Нежметтин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Ербакан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университеті</a:t>
            </a:r>
            <a:r>
              <a:rPr lang="ru-RU" sz="1900" dirty="0">
                <a:solidFill>
                  <a:srgbClr val="002060"/>
                </a:solidFill>
              </a:rPr>
              <a:t> Медицина </a:t>
            </a:r>
          </a:p>
          <a:p>
            <a:pPr marL="455613" indent="-371475" algn="just"/>
            <a:r>
              <a:rPr lang="ru-RU" sz="1900" dirty="0" err="1">
                <a:solidFill>
                  <a:srgbClr val="002060"/>
                </a:solidFill>
              </a:rPr>
              <a:t>факультетінің</a:t>
            </a:r>
            <a:r>
              <a:rPr lang="ru-RU" sz="1900" dirty="0">
                <a:solidFill>
                  <a:srgbClr val="002060"/>
                </a:solidFill>
              </a:rPr>
              <a:t> Анатомия </a:t>
            </a:r>
            <a:r>
              <a:rPr lang="ru-RU" sz="1900" dirty="0" err="1">
                <a:solidFill>
                  <a:srgbClr val="002060"/>
                </a:solidFill>
              </a:rPr>
              <a:t>кафедрасының</a:t>
            </a:r>
            <a:r>
              <a:rPr lang="ru-RU" sz="1900" dirty="0">
                <a:solidFill>
                  <a:srgbClr val="002060"/>
                </a:solidFill>
              </a:rPr>
              <a:t> профессоры. </a:t>
            </a:r>
          </a:p>
          <a:p>
            <a:pPr marL="455613" indent="-371475" algn="just"/>
            <a:endParaRPr lang="ru-RU" sz="1900" dirty="0">
              <a:solidFill>
                <a:srgbClr val="002060"/>
              </a:solidFill>
            </a:endParaRPr>
          </a:p>
          <a:p>
            <a:pPr marL="455613" indent="-371475" algn="just"/>
            <a:r>
              <a:rPr lang="ru-RU" sz="1900" dirty="0" err="1">
                <a:solidFill>
                  <a:srgbClr val="002060"/>
                </a:solidFill>
              </a:rPr>
              <a:t>Қан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тамырларының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анатомиялық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вариацияларын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сүйек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құрылымдары</a:t>
            </a:r>
            <a:r>
              <a:rPr lang="ru-RU" sz="1900" dirty="0">
                <a:solidFill>
                  <a:srgbClr val="002060"/>
                </a:solidFill>
              </a:rPr>
              <a:t> мен ми </a:t>
            </a:r>
            <a:r>
              <a:rPr lang="ru-RU" sz="1900" dirty="0" err="1">
                <a:solidFill>
                  <a:srgbClr val="002060"/>
                </a:solidFill>
              </a:rPr>
              <a:t>түзілістерін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зерттеу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</a:p>
          <a:p>
            <a:pPr marL="455613" indent="-371475" algn="just"/>
            <a:r>
              <a:rPr lang="ru-RU" sz="1900" dirty="0" err="1">
                <a:solidFill>
                  <a:srgbClr val="002060"/>
                </a:solidFill>
              </a:rPr>
              <a:t>мақсатында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заманауи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цифрлық</a:t>
            </a:r>
            <a:r>
              <a:rPr lang="ru-RU" sz="1900" dirty="0">
                <a:solidFill>
                  <a:srgbClr val="002060"/>
                </a:solidFill>
              </a:rPr>
              <a:t> визуализация </a:t>
            </a:r>
            <a:r>
              <a:rPr lang="ru-RU" sz="1900" dirty="0" err="1">
                <a:solidFill>
                  <a:srgbClr val="002060"/>
                </a:solidFill>
              </a:rPr>
              <a:t>әдістерін</a:t>
            </a:r>
            <a:r>
              <a:rPr lang="ru-RU" sz="1900" dirty="0">
                <a:solidFill>
                  <a:srgbClr val="002060"/>
                </a:solidFill>
              </a:rPr>
              <a:t> (МДКТ, МРТ, </a:t>
            </a:r>
            <a:r>
              <a:rPr lang="en-US" sz="1900" dirty="0" err="1">
                <a:solidFill>
                  <a:srgbClr val="002060"/>
                </a:solidFill>
              </a:rPr>
              <a:t>MRICloud</a:t>
            </a:r>
            <a:r>
              <a:rPr lang="en-US" sz="1900" dirty="0">
                <a:solidFill>
                  <a:srgbClr val="002060"/>
                </a:solidFill>
              </a:rPr>
              <a:t>) </a:t>
            </a:r>
            <a:r>
              <a:rPr lang="ru-RU" sz="1900" dirty="0" err="1">
                <a:solidFill>
                  <a:srgbClr val="002060"/>
                </a:solidFill>
              </a:rPr>
              <a:t>қолдана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отырып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</a:p>
          <a:p>
            <a:pPr marL="455613" indent="-371475" algn="just"/>
            <a:r>
              <a:rPr lang="ru-RU" sz="1900" dirty="0" err="1">
                <a:solidFill>
                  <a:srgbClr val="002060"/>
                </a:solidFill>
              </a:rPr>
              <a:t>анатомиялық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құрылымдарға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морфометриялық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талдау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жүргізеді</a:t>
            </a:r>
            <a:r>
              <a:rPr lang="ru-RU" sz="1900" dirty="0">
                <a:solidFill>
                  <a:srgbClr val="002060"/>
                </a:solidFill>
              </a:rPr>
              <a:t>. Адам </a:t>
            </a:r>
            <a:r>
              <a:rPr lang="ru-RU" sz="1900" dirty="0" err="1">
                <a:solidFill>
                  <a:srgbClr val="002060"/>
                </a:solidFill>
              </a:rPr>
              <a:t>ұрығының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анатомиясы</a:t>
            </a:r>
            <a:r>
              <a:rPr lang="ru-RU" sz="1900" dirty="0">
                <a:solidFill>
                  <a:srgbClr val="002060"/>
                </a:solidFill>
              </a:rPr>
              <a:t> (</a:t>
            </a:r>
            <a:r>
              <a:rPr lang="ru-RU" sz="1900" dirty="0" err="1">
                <a:solidFill>
                  <a:srgbClr val="002060"/>
                </a:solidFill>
              </a:rPr>
              <a:t>қан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</a:p>
          <a:p>
            <a:pPr marL="455613" indent="-371475" algn="just"/>
            <a:r>
              <a:rPr lang="ru-RU" sz="1900" dirty="0" err="1">
                <a:solidFill>
                  <a:srgbClr val="002060"/>
                </a:solidFill>
              </a:rPr>
              <a:t>тамырлары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жүйке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талшықтары</a:t>
            </a:r>
            <a:r>
              <a:rPr lang="ru-RU" sz="1900" dirty="0">
                <a:solidFill>
                  <a:srgbClr val="002060"/>
                </a:solidFill>
              </a:rPr>
              <a:t> мен </a:t>
            </a:r>
            <a:r>
              <a:rPr lang="ru-RU" sz="1900" dirty="0" err="1">
                <a:solidFill>
                  <a:srgbClr val="002060"/>
                </a:solidFill>
              </a:rPr>
              <a:t>жүректің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дамуы</a:t>
            </a:r>
            <a:r>
              <a:rPr lang="ru-RU" sz="1900" dirty="0">
                <a:solidFill>
                  <a:srgbClr val="002060"/>
                </a:solidFill>
              </a:rPr>
              <a:t>) </a:t>
            </a:r>
            <a:r>
              <a:rPr lang="ru-RU" sz="1900" dirty="0" err="1">
                <a:solidFill>
                  <a:srgbClr val="002060"/>
                </a:solidFill>
              </a:rPr>
              <a:t>сондай-ақ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жас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ерекшеліктері</a:t>
            </a:r>
            <a:r>
              <a:rPr lang="ru-RU" sz="1900" dirty="0">
                <a:solidFill>
                  <a:srgbClr val="002060"/>
                </a:solidFill>
              </a:rPr>
              <a:t> мен </a:t>
            </a:r>
            <a:r>
              <a:rPr lang="ru-RU" sz="1900" dirty="0" err="1">
                <a:solidFill>
                  <a:srgbClr val="002060"/>
                </a:solidFill>
              </a:rPr>
              <a:t>нейродегенеративтік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</a:p>
          <a:p>
            <a:pPr marL="455613" indent="-371475" algn="just"/>
            <a:r>
              <a:rPr lang="ru-RU" sz="1900" dirty="0" err="1">
                <a:solidFill>
                  <a:srgbClr val="002060"/>
                </a:solidFill>
              </a:rPr>
              <a:t>аурулар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оның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ішінде</a:t>
            </a:r>
            <a:r>
              <a:rPr lang="ru-RU" sz="1900" dirty="0">
                <a:solidFill>
                  <a:srgbClr val="002060"/>
                </a:solidFill>
              </a:rPr>
              <a:t> Альцгеймер </a:t>
            </a:r>
            <a:r>
              <a:rPr lang="ru-RU" sz="1900" dirty="0" err="1">
                <a:solidFill>
                  <a:srgbClr val="002060"/>
                </a:solidFill>
              </a:rPr>
              <a:t>ауруы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кезіндегі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нейроанатомиялық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өзгерістерді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зерттейді</a:t>
            </a:r>
            <a:r>
              <a:rPr lang="ru-RU" sz="1900" dirty="0">
                <a:solidFill>
                  <a:srgbClr val="002060"/>
                </a:solidFill>
              </a:rPr>
              <a:t>.</a:t>
            </a:r>
          </a:p>
          <a:p>
            <a:pPr marL="84138" algn="just"/>
            <a:endParaRPr lang="ru-RU" sz="1900" dirty="0">
              <a:solidFill>
                <a:srgbClr val="002060"/>
              </a:solidFill>
            </a:endParaRPr>
          </a:p>
          <a:p>
            <a:pPr marL="84138" algn="just"/>
            <a:r>
              <a:rPr lang="ru-RU" sz="1900" dirty="0">
                <a:solidFill>
                  <a:srgbClr val="002060"/>
                </a:solidFill>
              </a:rPr>
              <a:t>150-ден </a:t>
            </a:r>
            <a:r>
              <a:rPr lang="ru-RU" sz="1900" dirty="0" err="1">
                <a:solidFill>
                  <a:srgbClr val="002060"/>
                </a:solidFill>
              </a:rPr>
              <a:t>астам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ғылыми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мақаланың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және</a:t>
            </a:r>
            <a:r>
              <a:rPr lang="ru-RU" sz="1900" dirty="0">
                <a:solidFill>
                  <a:srgbClr val="002060"/>
                </a:solidFill>
              </a:rPr>
              <a:t> 40-қа </a:t>
            </a:r>
            <a:r>
              <a:rPr lang="ru-RU" sz="1900" dirty="0" err="1">
                <a:solidFill>
                  <a:srgbClr val="002060"/>
                </a:solidFill>
              </a:rPr>
              <a:t>жуық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оқулықтың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соның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ішінде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медициналық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жоғары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оқу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орындарында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кеңінен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қолданылатын</a:t>
            </a:r>
            <a:r>
              <a:rPr lang="ru-RU" sz="1900" dirty="0">
                <a:solidFill>
                  <a:srgbClr val="002060"/>
                </a:solidFill>
              </a:rPr>
              <a:t> «</a:t>
            </a:r>
            <a:r>
              <a:rPr lang="en-US" sz="1900" dirty="0" err="1">
                <a:solidFill>
                  <a:srgbClr val="002060"/>
                </a:solidFill>
              </a:rPr>
              <a:t>İnsan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Anatomi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Atlası</a:t>
            </a:r>
            <a:r>
              <a:rPr lang="en-US" sz="1900" dirty="0">
                <a:solidFill>
                  <a:srgbClr val="002060"/>
                </a:solidFill>
              </a:rPr>
              <a:t>» </a:t>
            </a:r>
            <a:r>
              <a:rPr lang="kk-KZ" sz="1900" dirty="0">
                <a:solidFill>
                  <a:srgbClr val="002060"/>
                </a:solidFill>
              </a:rPr>
              <a:t>мен </a:t>
            </a:r>
            <a:r>
              <a:rPr lang="ru-RU" sz="1900" dirty="0">
                <a:solidFill>
                  <a:srgbClr val="002060"/>
                </a:solidFill>
              </a:rPr>
              <a:t>«</a:t>
            </a:r>
            <a:r>
              <a:rPr lang="en-US" sz="1900" dirty="0" err="1">
                <a:solidFill>
                  <a:srgbClr val="002060"/>
                </a:solidFill>
              </a:rPr>
              <a:t>Diş</a:t>
            </a:r>
            <a:r>
              <a:rPr lang="en-US" sz="1900" dirty="0">
                <a:solidFill>
                  <a:srgbClr val="002060"/>
                </a:solidFill>
              </a:rPr>
              <a:t> Hekimliği </a:t>
            </a:r>
            <a:r>
              <a:rPr lang="en-US" sz="1900" dirty="0" err="1">
                <a:solidFill>
                  <a:srgbClr val="002060"/>
                </a:solidFill>
              </a:rPr>
              <a:t>Anatomi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Atlası</a:t>
            </a:r>
            <a:r>
              <a:rPr lang="en-US" sz="1900" dirty="0">
                <a:solidFill>
                  <a:srgbClr val="002060"/>
                </a:solidFill>
              </a:rPr>
              <a:t>» </a:t>
            </a:r>
            <a:r>
              <a:rPr lang="ru-RU" sz="1900" dirty="0" err="1">
                <a:solidFill>
                  <a:srgbClr val="002060"/>
                </a:solidFill>
              </a:rPr>
              <a:t>атты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анатомиялық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атластардың</a:t>
            </a:r>
            <a:r>
              <a:rPr lang="ru-RU" sz="1900" dirty="0">
                <a:solidFill>
                  <a:srgbClr val="002060"/>
                </a:solidFill>
              </a:rPr>
              <a:t> авторы. </a:t>
            </a:r>
            <a:r>
              <a:rPr lang="ru-RU" sz="1900" dirty="0" err="1">
                <a:solidFill>
                  <a:srgbClr val="002060"/>
                </a:solidFill>
              </a:rPr>
              <a:t>Оның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топографиялық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және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морфометриялық</a:t>
            </a:r>
            <a:r>
              <a:rPr lang="ru-RU" sz="1900" dirty="0">
                <a:solidFill>
                  <a:srgbClr val="002060"/>
                </a:solidFill>
              </a:rPr>
              <a:t> анатомия </a:t>
            </a:r>
            <a:r>
              <a:rPr lang="ru-RU" sz="1900" dirty="0" err="1">
                <a:solidFill>
                  <a:srgbClr val="002060"/>
                </a:solidFill>
              </a:rPr>
              <a:t>саласындағы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еңбектері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медициналық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жоғары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оқу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орындарында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негізгі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оқу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құралдары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ретінде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пайдаланылады</a:t>
            </a:r>
            <a:r>
              <a:rPr lang="ru-RU" sz="1900" dirty="0">
                <a:solidFill>
                  <a:srgbClr val="002060"/>
                </a:solidFill>
              </a:rPr>
              <a:t>. </a:t>
            </a:r>
            <a:r>
              <a:rPr lang="ru-RU" sz="1900" dirty="0" err="1">
                <a:solidFill>
                  <a:srgbClr val="002060"/>
                </a:solidFill>
              </a:rPr>
              <a:t>Нежметтин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Ербакан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университетінің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негізін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қалаушы</a:t>
            </a:r>
            <a:r>
              <a:rPr lang="ru-RU" sz="1900" dirty="0">
                <a:solidFill>
                  <a:srgbClr val="002060"/>
                </a:solidFill>
              </a:rPr>
              <a:t>.</a:t>
            </a:r>
          </a:p>
          <a:p>
            <a:pPr marL="84138" algn="just"/>
            <a:endParaRPr lang="ru-RU" sz="19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900" dirty="0" err="1">
                <a:solidFill>
                  <a:srgbClr val="002060"/>
                </a:solidFill>
              </a:rPr>
              <a:t>Aslı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Üye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нақты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мүшесі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900" dirty="0">
                <a:solidFill>
                  <a:srgbClr val="002060"/>
                </a:solidFill>
              </a:rPr>
              <a:t>TÜBA </a:t>
            </a:r>
            <a:r>
              <a:rPr lang="ru-RU" sz="1900" dirty="0" err="1">
                <a:solidFill>
                  <a:srgbClr val="002060"/>
                </a:solidFill>
              </a:rPr>
              <a:t>Кеңес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мүшесі</a:t>
            </a:r>
            <a:endParaRPr lang="ru-RU" sz="19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900" dirty="0">
                <a:solidFill>
                  <a:srgbClr val="002060"/>
                </a:solidFill>
              </a:rPr>
              <a:t>TÜBİTAK </a:t>
            </a:r>
            <a:r>
              <a:rPr lang="ru-RU" sz="1900" dirty="0" err="1">
                <a:solidFill>
                  <a:srgbClr val="002060"/>
                </a:solidFill>
              </a:rPr>
              <a:t>Ғылыми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Кеңес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мүшесі</a:t>
            </a:r>
            <a:endParaRPr lang="ru-RU" sz="19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</a:rPr>
              <a:t>ÜAK </a:t>
            </a:r>
            <a:r>
              <a:rPr lang="ru-RU" sz="2000" dirty="0" err="1">
                <a:solidFill>
                  <a:srgbClr val="002060"/>
                </a:solidFill>
              </a:rPr>
              <a:t>медициналық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білім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бойынша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Кеңес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мүшесі</a:t>
            </a:r>
            <a:endParaRPr lang="ru-RU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</a:rPr>
              <a:t>Түркия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Денсаулық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сақтау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министрлігі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жанындағы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Медициналық</a:t>
            </a:r>
            <a:r>
              <a:rPr lang="ru-RU" sz="2000" dirty="0">
                <a:solidFill>
                  <a:srgbClr val="002060"/>
                </a:solidFill>
              </a:rPr>
              <a:t> туризм </a:t>
            </a:r>
            <a:r>
              <a:rPr lang="ru-RU" sz="2000" dirty="0" err="1">
                <a:solidFill>
                  <a:srgbClr val="002060"/>
                </a:solidFill>
              </a:rPr>
              <a:t>жөніндегі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жоғары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кеңестің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мүшесі</a:t>
            </a:r>
            <a:endParaRPr lang="ru-RU" sz="2000" dirty="0">
              <a:solidFill>
                <a:srgbClr val="002060"/>
              </a:solidFill>
            </a:endParaRPr>
          </a:p>
          <a:p>
            <a:endParaRPr lang="ru-RU" sz="19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dmin\AppData\Local\Temp\{0D6D2E37-8777-4E25-8760-4A70B8A29CBE}.t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1818" r="6680"/>
          <a:stretch>
            <a:fillRect/>
          </a:stretch>
        </p:blipFill>
        <p:spPr bwMode="auto">
          <a:xfrm>
            <a:off x="1054541" y="962371"/>
            <a:ext cx="2564742" cy="288572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5">
            <a:extLst>
              <a:ext uri="{FF2B5EF4-FFF2-40B4-BE49-F238E27FC236}">
                <a16:creationId xmlns:a16="http://schemas.microsoft.com/office/drawing/2014/main" id="{F0F88241-C50B-030B-BF33-C18AF359AFAC}"/>
              </a:ext>
            </a:extLst>
          </p:cNvPr>
          <p:cNvSpPr/>
          <p:nvPr/>
        </p:nvSpPr>
        <p:spPr>
          <a:xfrm>
            <a:off x="4038600" y="10020300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C19093-5535-30F1-23B9-ADC93FB1E071}"/>
              </a:ext>
            </a:extLst>
          </p:cNvPr>
          <p:cNvSpPr txBox="1"/>
          <p:nvPr/>
        </p:nvSpPr>
        <p:spPr>
          <a:xfrm>
            <a:off x="1022570" y="5256152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Зерттеу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саласы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FC49-EB56-8FA0-3EF6-07F7656AC393}"/>
              </a:ext>
            </a:extLst>
          </p:cNvPr>
          <p:cNvSpPr txBox="1"/>
          <p:nvPr/>
        </p:nvSpPr>
        <p:spPr>
          <a:xfrm>
            <a:off x="1001044" y="4113357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Лауазымы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6BC407-EA05-97BA-726E-C52A1F39DA63}"/>
              </a:ext>
            </a:extLst>
          </p:cNvPr>
          <p:cNvSpPr txBox="1"/>
          <p:nvPr/>
        </p:nvSpPr>
        <p:spPr>
          <a:xfrm>
            <a:off x="1025233" y="6665847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Ғылыми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121B29-4137-99B2-A859-F8EF1FE39F8A}"/>
              </a:ext>
            </a:extLst>
          </p:cNvPr>
          <p:cNvSpPr txBox="1"/>
          <p:nvPr/>
        </p:nvSpPr>
        <p:spPr>
          <a:xfrm>
            <a:off x="1041327" y="8616743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Марапаттары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C36BA-F4D2-1A0F-9592-9B3A7EF33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B41766F-FD6E-A4E7-382A-5C783A75973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23258" y="-3"/>
            <a:ext cx="2564742" cy="10286998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8F24BD18-F315-46D0-3651-4CF1819BC27F}"/>
              </a:ext>
            </a:extLst>
          </p:cNvPr>
          <p:cNvSpPr/>
          <p:nvPr/>
        </p:nvSpPr>
        <p:spPr>
          <a:xfrm>
            <a:off x="3886200" y="9791700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3DA994-19F1-F034-5094-D1F8617D6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" r="3163" b="19362"/>
          <a:stretch>
            <a:fillRect/>
          </a:stretch>
        </p:blipFill>
        <p:spPr>
          <a:xfrm>
            <a:off x="1173422" y="1012219"/>
            <a:ext cx="2628683" cy="290041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19A1FF-6766-04DA-7C43-EB6CEE342A8F}"/>
              </a:ext>
            </a:extLst>
          </p:cNvPr>
          <p:cNvSpPr txBox="1"/>
          <p:nvPr/>
        </p:nvSpPr>
        <p:spPr>
          <a:xfrm>
            <a:off x="4419600" y="957977"/>
            <a:ext cx="10896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НАЖАТ МОХТАР (Najat Mokhtar), 1960 ж.</a:t>
            </a:r>
            <a:r>
              <a:rPr lang="kk-KZ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kk-KZ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kk-KZ" sz="2400" b="1" noProof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Марокко)</a:t>
            </a:r>
            <a:endParaRPr lang="kk-KZ" sz="2400" b="1" kern="1200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kk-KZ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МАГАТЭ Бас директорының орынбасары,</a:t>
            </a:r>
          </a:p>
          <a:p>
            <a:r>
              <a:rPr lang="kk-KZ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Ph.D, H-index (W</a:t>
            </a:r>
            <a:r>
              <a:rPr lang="en-US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kk-KZ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S/Scopus) - 11/15</a:t>
            </a:r>
          </a:p>
          <a:p>
            <a:br>
              <a:rPr lang="kk-KZ" sz="24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200" b="1" kern="1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Эндокринология, метаболизмдік бұзылыстар, клиникалық нутрициология, сондай-ақ медицинада ядролық және изотоптық технологияларды қолдану саласындағы жетекші ғалым.</a:t>
            </a:r>
            <a:endParaRPr lang="kk-KZ" sz="2200" b="1" noProof="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2D7D24-6797-5716-B739-ED1124324069}"/>
              </a:ext>
            </a:extLst>
          </p:cNvPr>
          <p:cNvSpPr txBox="1"/>
          <p:nvPr/>
        </p:nvSpPr>
        <p:spPr>
          <a:xfrm>
            <a:off x="3802105" y="4408839"/>
            <a:ext cx="1212369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900" kern="1200" noProof="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Атом энергиясы жөніндегі халықаралық агенттігі (МАГАТЭ) Бас директорының орынбасары, Ядролық ғылымдар және оларды енгізу департаментінің басшысы.</a:t>
            </a:r>
          </a:p>
          <a:p>
            <a:pPr algn="just"/>
            <a:endParaRPr lang="kk-KZ" sz="1900" kern="1200" noProof="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kk-KZ" sz="1900" kern="1200" noProof="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Тұрақты изотоптар (изотоптық сұйылту) әдістерін қолдану арқылы микроэлементтердің биожетімділігін, дене құрамын және энергетикалық алмасуды сандық бағалауға бағытталған қолданбалы тағамдық биохимия және нутрициялық эпидемиология саласының маманы. Ғылыми зерттеулерінің негізгі бағыты – тағам ақуызының сапасы мен халықтың микронутриенттік мәртебесін бағалау, сондай-ақ олардың нәтижелерін тамақтану саласындағы дәлелді мемлекеттік саясатты қалыптастыру құралы ретінде пайдалану.</a:t>
            </a:r>
          </a:p>
          <a:p>
            <a:pPr algn="just"/>
            <a:endParaRPr lang="ru-RU" sz="1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kk-KZ" sz="1900" kern="1200" noProof="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Тұрақты изотоптар әдістерін нутрициология мен қоғамдық денсаулық сақтау саласына енгізіп, оларды микроэлементтердің биожетімділігі мен халықтың нутрициялық мәртебесін объективті сандық бағалаудың сенімді құралына айналдырды. Сондай-ақ, аталған тәсілдерді МАГАТЭ-нің дұрыс тамақтанбаумен күресуге және азық-түлік қауіпсіздігін қамтамасыз етуге бағытталған халықаралық бағдарламаларына ықпалдастырған.</a:t>
            </a:r>
          </a:p>
          <a:p>
            <a:pPr algn="just"/>
            <a:endParaRPr lang="ru-RU" sz="1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indent="266700" algn="just">
              <a:buFont typeface="Arial" pitchFamily="34" charset="0"/>
              <a:buChar char="•"/>
            </a:pPr>
            <a:r>
              <a:rPr lang="kk-KZ" sz="19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«Fulbright» бағдарламасының стипендианты</a:t>
            </a:r>
          </a:p>
          <a:p>
            <a:pPr indent="266700" algn="just">
              <a:buFont typeface="Arial" pitchFamily="34" charset="0"/>
              <a:buChar char="•"/>
            </a:pP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«Arab Woman Awards»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сыйлығының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Ғылымдағы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номинациясы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лауреаты.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E6DE03-B597-529C-9907-2203D2338653}"/>
              </a:ext>
            </a:extLst>
          </p:cNvPr>
          <p:cNvSpPr txBox="1"/>
          <p:nvPr/>
        </p:nvSpPr>
        <p:spPr>
          <a:xfrm>
            <a:off x="969893" y="5805190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Зерттеу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саласы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9A809-5763-FB43-A6B7-4FFC72A30CDC}"/>
              </a:ext>
            </a:extLst>
          </p:cNvPr>
          <p:cNvSpPr txBox="1"/>
          <p:nvPr/>
        </p:nvSpPr>
        <p:spPr>
          <a:xfrm>
            <a:off x="1001047" y="4523096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000" b="1" noProof="0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Лауазымы: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13062F-67D0-87B9-2774-6994E688E60A}"/>
              </a:ext>
            </a:extLst>
          </p:cNvPr>
          <p:cNvSpPr txBox="1"/>
          <p:nvPr/>
        </p:nvSpPr>
        <p:spPr>
          <a:xfrm>
            <a:off x="1047858" y="7381337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Ғылыми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81A586-463E-BC30-C5DE-B0DA1C9E688A}"/>
              </a:ext>
            </a:extLst>
          </p:cNvPr>
          <p:cNvSpPr txBox="1"/>
          <p:nvPr/>
        </p:nvSpPr>
        <p:spPr>
          <a:xfrm>
            <a:off x="978099" y="9037647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Марапаттары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02291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5B936-D34F-163D-45B3-CA46F95A5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09EC1E5-C361-2C83-562F-7DD2D86DDB23}"/>
              </a:ext>
            </a:extLst>
          </p:cNvPr>
          <p:cNvSpPr/>
          <p:nvPr/>
        </p:nvSpPr>
        <p:spPr>
          <a:xfrm>
            <a:off x="3886200" y="4525000"/>
            <a:ext cx="12192000" cy="535531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Қазақстан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Республикасы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Президентінің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штаттан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тыс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кеңесшісі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Қазақстан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Республикасы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Президенті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жанындағы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жасанды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интеллектіні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дамыту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кеңесінің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мүшесі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, 01.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AI (Beijing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Lingyiwanwu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)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жасанды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интеллектті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дамыту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компаниясының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негізін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қалаушы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әрі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бас директоры,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Sinovation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Ventures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компаниясы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директорлар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кеңесінің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төрағасы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.</a:t>
            </a: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Сөйлеу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тану,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тілдерді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машиналық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тілдік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модельдер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49263" algn="just"/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Дикторға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тәуелсіз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сөздік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ауқымды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тұтас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сөйлеуді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танудың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әлемдегі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авторы.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іргелі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әзірлеме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сөйлеу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технологиялары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дамуының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Сөйлеуді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тану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саласында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жасырын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Марков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модельдерін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қолданудың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әдіснамалық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қалыптастырды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АҚШ-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патентінің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100-ден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жарияланымның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авторы.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Қытайдың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жасанды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интеллект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саласындағы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жетекші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мамандар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басшылардың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елеулі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бөлігін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даярлаған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Research Asia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ғылыми-зерттеу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зертханасының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қалаушы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14" algn="just"/>
            <a:endParaRPr lang="ru-RU" sz="1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Дүниежүзілік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экономикалық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форум (ДЭФ)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жанындағы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Жасанды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интеллект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жаһандық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кеңестің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төрағасы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 House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Asian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Business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Award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Fellow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IEEE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мүшесі</a:t>
            </a: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34BC771-AB5F-A8C8-4E87-E1B95F6938E2}"/>
              </a:ext>
            </a:extLst>
          </p:cNvPr>
          <p:cNvSpPr/>
          <p:nvPr/>
        </p:nvSpPr>
        <p:spPr>
          <a:xfrm>
            <a:off x="4416465" y="991603"/>
            <a:ext cx="11204535" cy="261610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KAI-FU LEE </a:t>
            </a:r>
            <a:r>
              <a:rPr lang="en-US" altLang="ja-JP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ja-JP" altLang="en-US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李開復</a:t>
            </a:r>
            <a:r>
              <a:rPr lang="en-US" altLang="ja-JP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ja-JP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1961 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ж.т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. (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Қытай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)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Қазақстан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Республикасы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Президентінің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штаттан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тыс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кеңесшісі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Ph.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H-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(WОS/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Scopus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- 4/10</a:t>
            </a:r>
          </a:p>
          <a:p>
            <a:pPr algn="just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45">
              <a:defRPr/>
            </a:pP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Жасанды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интеллект,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тілтанымы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компьютерлік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лингвистика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жетекші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маман</a:t>
            </a:r>
          </a:p>
        </p:txBody>
      </p:sp>
      <p:pic>
        <p:nvPicPr>
          <p:cNvPr id="9" name="Рисунок 8" descr="Изображение выглядит как снимок экрана, Красочность, линия, Цвет электрик&#10;&#10;Автоматически созданное описание">
            <a:extLst>
              <a:ext uri="{FF2B5EF4-FFF2-40B4-BE49-F238E27FC236}">
                <a16:creationId xmlns:a16="http://schemas.microsoft.com/office/drawing/2014/main" id="{1D083351-B8F8-8138-90AE-9EF4BEE749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6" t="13922" b="10375"/>
          <a:stretch/>
        </p:blipFill>
        <p:spPr>
          <a:xfrm flipH="1">
            <a:off x="15558869" y="0"/>
            <a:ext cx="2725058" cy="10287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5509D4-0CDA-9439-FCFC-EA4DDAF303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63" t="11385" r="8970"/>
          <a:stretch>
            <a:fillRect/>
          </a:stretch>
        </p:blipFill>
        <p:spPr>
          <a:xfrm>
            <a:off x="1008742" y="952500"/>
            <a:ext cx="2725058" cy="292827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783612BD-A79A-207A-D0B4-7E53A90E4862}"/>
              </a:ext>
            </a:extLst>
          </p:cNvPr>
          <p:cNvSpPr/>
          <p:nvPr/>
        </p:nvSpPr>
        <p:spPr>
          <a:xfrm>
            <a:off x="3886200" y="9904344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630B1-73B0-D683-ED6D-709206FF0AFF}"/>
              </a:ext>
            </a:extLst>
          </p:cNvPr>
          <p:cNvSpPr txBox="1"/>
          <p:nvPr/>
        </p:nvSpPr>
        <p:spPr>
          <a:xfrm>
            <a:off x="948104" y="6006115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Зерттеу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саласы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1B2CD5-603D-7DCD-0987-97508CFFB467}"/>
              </a:ext>
            </a:extLst>
          </p:cNvPr>
          <p:cNvSpPr txBox="1"/>
          <p:nvPr/>
        </p:nvSpPr>
        <p:spPr>
          <a:xfrm>
            <a:off x="1022389" y="4525000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Лауазымы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0842E6-49A3-0920-A580-7CE9D79CD58C}"/>
              </a:ext>
            </a:extLst>
          </p:cNvPr>
          <p:cNvSpPr txBox="1"/>
          <p:nvPr/>
        </p:nvSpPr>
        <p:spPr>
          <a:xfrm>
            <a:off x="971551" y="6702356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Ғылыми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D94C39-F2C1-0D90-29C7-F0725A34863A}"/>
              </a:ext>
            </a:extLst>
          </p:cNvPr>
          <p:cNvSpPr txBox="1"/>
          <p:nvPr/>
        </p:nvSpPr>
        <p:spPr>
          <a:xfrm>
            <a:off x="948105" y="8626614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Марапаттары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62991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F808F-7AEB-C863-2742-160E4E522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снимок экрана, Красочность, линия, Цвет электрик&#10;&#10;Автоматически созданное описание">
            <a:extLst>
              <a:ext uri="{FF2B5EF4-FFF2-40B4-BE49-F238E27FC236}">
                <a16:creationId xmlns:a16="http://schemas.microsoft.com/office/drawing/2014/main" id="{BB58A6EC-A40B-3CB5-9AE3-9308DED7AF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6" t="13922" b="10375"/>
          <a:stretch/>
        </p:blipFill>
        <p:spPr>
          <a:xfrm flipH="1">
            <a:off x="15558869" y="0"/>
            <a:ext cx="2725058" cy="10287000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9FAD4A0-8948-7790-D05C-A1C188F86E8F}"/>
              </a:ext>
            </a:extLst>
          </p:cNvPr>
          <p:cNvSpPr/>
          <p:nvPr/>
        </p:nvSpPr>
        <p:spPr>
          <a:xfrm>
            <a:off x="4422710" y="1004887"/>
            <a:ext cx="11960290" cy="29238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ГРИФФИТС САЙМОН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kk-KZ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Griffiths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Simon</a:t>
            </a:r>
            <a:r>
              <a:rPr lang="kk-KZ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1971 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ж.т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(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Ұлыбритания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Бидай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генетикасы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және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алдын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ала селекция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тобының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жетекшісі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(JIC),  </a:t>
            </a:r>
          </a:p>
          <a:p>
            <a:pPr algn="just"/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Ph.D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., H-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index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(W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O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S/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Scopus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) - 4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/51</a:t>
            </a:r>
          </a:p>
          <a:p>
            <a:pPr algn="just"/>
            <a:endParaRPr lang="ru-RU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algn="just" defTabSz="914445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Генетика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селекция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саласындағы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жетекші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ғалым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 defTabSz="914445">
              <a:defRPr/>
            </a:pP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Ұлыбританиядағы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генетикалық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геномдық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селекциялық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defTabSz="914445">
              <a:defRPr/>
            </a:pP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зерттеулердің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жетекшісі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әрі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үйлестірушісі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E2CC84C-733E-CD65-487A-D87362FDD61A}"/>
              </a:ext>
            </a:extLst>
          </p:cNvPr>
          <p:cNvSpPr/>
          <p:nvPr/>
        </p:nvSpPr>
        <p:spPr>
          <a:xfrm>
            <a:off x="3643303" y="3992485"/>
            <a:ext cx="12484650" cy="56477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John Innes Centre (JIC)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бидай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генетикасы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алдын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ала селекция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тобының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жетекшісі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(Норидж қ.,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Ұлыбритания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Заманауи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гермоплазманы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жақсарту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жергілікті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сорттардың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тарихи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генетикалық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әртүрлілігін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көне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формалар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ландрастарды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геномдық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ресурстарды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ала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селекциялық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тұрғыдан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әзірлеу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өсімдіктерді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климаттың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өзгеруіне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бейімдеу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бейімделгіш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аллельдерді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сәйкестендіру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дәнді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дақылдардың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азотпен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қоректену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тиімділігін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маркерлік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селекция (</a:t>
            </a:r>
            <a:r>
              <a:rPr lang="en-U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marker-assisted selection).</a:t>
            </a:r>
            <a:endParaRPr lang="kk-KZ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algn="just"/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Жергілікті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сорттардың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генетикалық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әртүрлілігі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саласында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алғашқылардың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іргелі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жүргізіп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геномдық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ресурстарды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әзірледі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тәсілдерді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селекциялық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үдеріске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енгізуді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етті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Шетелдік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рецензияланатын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басылымдарда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жарияланған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120-дан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еңбектің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авторы.</a:t>
            </a:r>
          </a:p>
          <a:p>
            <a:pPr algn="just"/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Корольдік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ауыл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шаруашылығы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қоғамының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ғылым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технологиялар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саласындағы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сыйлығы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(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Ұлыбритания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, 2024 ж.)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International Wheat Yield Partnership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ұйымының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Ғылыми-консультативтік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комитетіндегі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Ұлыбритания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өкілі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.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Triticeae</a:t>
            </a:r>
            <a:r>
              <a:rPr lang="en-U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CAP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ғылыми-консультативтік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кеңесінің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мүшесі</a:t>
            </a:r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EUCARPIA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ұйымындағы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Ұлыбритания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өкілі</a:t>
            </a:r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16A8F-9602-F848-DB4C-447A7D943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1" t="10822" r="26262" b="36432"/>
          <a:stretch>
            <a:fillRect/>
          </a:stretch>
        </p:blipFill>
        <p:spPr>
          <a:xfrm>
            <a:off x="1038664" y="980636"/>
            <a:ext cx="2604639" cy="290410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439D6684-6CDA-3321-2F61-AC3ACAD16205}"/>
              </a:ext>
            </a:extLst>
          </p:cNvPr>
          <p:cNvSpPr/>
          <p:nvPr/>
        </p:nvSpPr>
        <p:spPr>
          <a:xfrm>
            <a:off x="3886200" y="9791700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847379-FC27-6AA8-1EDF-3B8014F7CB27}"/>
              </a:ext>
            </a:extLst>
          </p:cNvPr>
          <p:cNvSpPr txBox="1"/>
          <p:nvPr/>
        </p:nvSpPr>
        <p:spPr>
          <a:xfrm>
            <a:off x="998734" y="4931836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Зерттеу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саласы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352D9F-441C-3CD9-D9C5-5A61D5771F85}"/>
              </a:ext>
            </a:extLst>
          </p:cNvPr>
          <p:cNvSpPr txBox="1"/>
          <p:nvPr/>
        </p:nvSpPr>
        <p:spPr>
          <a:xfrm>
            <a:off x="982849" y="4083650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Лауазымы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66391D-60E6-8F55-8A36-8259D0400120}"/>
              </a:ext>
            </a:extLst>
          </p:cNvPr>
          <p:cNvSpPr txBox="1"/>
          <p:nvPr/>
        </p:nvSpPr>
        <p:spPr>
          <a:xfrm>
            <a:off x="1014620" y="6537912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Ғылыми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B0A092-E218-C956-268E-6DBC26BB1F5A}"/>
              </a:ext>
            </a:extLst>
          </p:cNvPr>
          <p:cNvSpPr txBox="1"/>
          <p:nvPr/>
        </p:nvSpPr>
        <p:spPr>
          <a:xfrm>
            <a:off x="952142" y="8097821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Марапаттары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жетістіктері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58155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6346</TotalTime>
  <Words>850</Words>
  <Application>Microsoft Office PowerPoint</Application>
  <PresentationFormat>Произвольный</PresentationFormat>
  <Paragraphs>85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And Navy Modern Essential Management Principles Presentation</dc:title>
  <dc:creator>Shakerbayeva</dc:creator>
  <cp:lastModifiedBy>KUANTAR</cp:lastModifiedBy>
  <cp:revision>87</cp:revision>
  <cp:lastPrinted>2026-06-17T05:22:31Z</cp:lastPrinted>
  <dcterms:created xsi:type="dcterms:W3CDTF">2026-06-02T12:32:44Z</dcterms:created>
  <dcterms:modified xsi:type="dcterms:W3CDTF">2026-08-27T10:51:11Z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2026-02-20T00:00:00Z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2026-06-02T00:00:00Z</vt:filetime>
  </property>
  <property fmtid="{D5CDD505-2E9C-101B-9397-08002B2CF9AE}" pid="5" name="Producer">
    <vt:lpwstr>Microsoft® PowerPoint® для Microsoft 365</vt:lpwstr>
  </property>
</Properties>
</file>